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4" r:id="rId13"/>
    <p:sldId id="283" r:id="rId14"/>
    <p:sldId id="274" r:id="rId15"/>
    <p:sldId id="275" r:id="rId16"/>
    <p:sldId id="282" r:id="rId17"/>
    <p:sldId id="277" r:id="rId18"/>
    <p:sldId id="280" r:id="rId19"/>
    <p:sldId id="278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12" autoAdjust="0"/>
  </p:normalViewPr>
  <p:slideViewPr>
    <p:cSldViewPr>
      <p:cViewPr>
        <p:scale>
          <a:sx n="80" d="100"/>
          <a:sy n="80" d="100"/>
        </p:scale>
        <p:origin x="-80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2016</c:v>
                </c:pt>
                <c:pt idx="1">
                  <c:v> оценка 2017</c:v>
                </c:pt>
                <c:pt idx="2">
                  <c:v>прогноз 2018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4505</c:v>
                </c:pt>
                <c:pt idx="1">
                  <c:v>4511</c:v>
                </c:pt>
                <c:pt idx="2">
                  <c:v>4528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3578496"/>
        <c:axId val="23580032"/>
        <c:axId val="0"/>
      </c:bar3DChart>
      <c:catAx>
        <c:axId val="235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3580032"/>
        <c:crosses val="autoZero"/>
        <c:auto val="1"/>
        <c:lblAlgn val="ctr"/>
        <c:lblOffset val="100"/>
        <c:noMultiLvlLbl val="0"/>
      </c:catAx>
      <c:valAx>
        <c:axId val="23580032"/>
        <c:scaling>
          <c:orientation val="minMax"/>
          <c:max val="6200"/>
          <c:min val="6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2357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44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Социальная сфера 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79,4%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350188154191572E-2"/>
                  <c:y val="2.93805012426624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2,6 %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31300003162252E-2"/>
                  <c:y val="-2.51103998062788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15,4%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73920880371976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0,6%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97268827259276"/>
                  <c:y val="-3.38644291801805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0,1%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9513122172356194E-2"/>
                  <c:y val="5.984723688163023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Прочие расходы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1,9%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80</c:v>
                </c:pt>
                <c:pt idx="1">
                  <c:v>2.7</c:v>
                </c:pt>
                <c:pt idx="2">
                  <c:v>15.1</c:v>
                </c:pt>
                <c:pt idx="3">
                  <c:v>1.3</c:v>
                </c:pt>
                <c:pt idx="4">
                  <c:v>0.3000000000000001</c:v>
                </c:pt>
                <c:pt idx="5" formatCode="General">
                  <c:v>0.6000000000000002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103661105249563"/>
          <c:h val="0.50448847186913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42 240,00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47 241,00</a:t>
                    </a:r>
                    <a:endParaRPr lang="en-US" sz="11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2016</c:v>
                </c:pt>
                <c:pt idx="1">
                  <c:v> оценка 2017</c:v>
                </c:pt>
                <c:pt idx="2">
                  <c:v> прогноз 2018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42240</c:v>
                </c:pt>
                <c:pt idx="1">
                  <c:v>44438</c:v>
                </c:pt>
                <c:pt idx="2">
                  <c:v>47241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59424"/>
        <c:axId val="23960960"/>
      </c:barChart>
      <c:catAx>
        <c:axId val="239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3960960"/>
        <c:crosses val="autoZero"/>
        <c:auto val="1"/>
        <c:lblAlgn val="ctr"/>
        <c:lblOffset val="100"/>
        <c:noMultiLvlLbl val="0"/>
      </c:catAx>
      <c:valAx>
        <c:axId val="23960960"/>
        <c:scaling>
          <c:orientation val="minMax"/>
          <c:max val="50000"/>
          <c:min val="30000"/>
        </c:scaling>
        <c:delete val="0"/>
        <c:axPos val="l"/>
        <c:numFmt formatCode="#,##0.00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395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2016</c:v>
                </c:pt>
                <c:pt idx="1">
                  <c:v> оценка 2017</c:v>
                </c:pt>
                <c:pt idx="2">
                  <c:v> прогноз 2018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2283.5</c:v>
                </c:pt>
                <c:pt idx="1">
                  <c:v>2405.5</c:v>
                </c:pt>
                <c:pt idx="2">
                  <c:v>2566.9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02272"/>
        <c:axId val="35703808"/>
      </c:barChart>
      <c:catAx>
        <c:axId val="3570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703808"/>
        <c:crosses val="autoZero"/>
        <c:auto val="1"/>
        <c:lblAlgn val="ctr"/>
        <c:lblOffset val="100"/>
        <c:noMultiLvlLbl val="0"/>
      </c:catAx>
      <c:valAx>
        <c:axId val="35703808"/>
        <c:scaling>
          <c:orientation val="minMax"/>
          <c:max val="3000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702272"/>
        <c:crosses val="autoZero"/>
        <c:crossBetween val="between"/>
        <c:majorUnit val="500"/>
        <c:minorUnit val="250"/>
      </c:valAx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89999985194093801"/>
          <c:h val="0.1045439837185687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2016</c:v>
                </c:pt>
                <c:pt idx="1">
                  <c:v> оценка 2017</c:v>
                </c:pt>
                <c:pt idx="2">
                  <c:v> прогноз 2018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196.64</c:v>
                </c:pt>
                <c:pt idx="1">
                  <c:v>207.37</c:v>
                </c:pt>
                <c:pt idx="2">
                  <c:v>217.17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78944"/>
        <c:axId val="35780480"/>
      </c:barChart>
      <c:catAx>
        <c:axId val="3577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5780480"/>
        <c:crosses val="autoZero"/>
        <c:auto val="1"/>
        <c:lblAlgn val="ctr"/>
        <c:lblOffset val="100"/>
        <c:noMultiLvlLbl val="0"/>
      </c:catAx>
      <c:valAx>
        <c:axId val="35780480"/>
        <c:scaling>
          <c:orientation val="minMax"/>
          <c:max val="220"/>
          <c:min val="175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77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2016</c:v>
                </c:pt>
                <c:pt idx="1">
                  <c:v>оценка 2017</c:v>
                </c:pt>
                <c:pt idx="2">
                  <c:v>прогноз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1850.8</c:v>
                </c:pt>
                <c:pt idx="1">
                  <c:v>1911.1</c:v>
                </c:pt>
                <c:pt idx="2">
                  <c:v>2007.4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844480"/>
        <c:axId val="35847168"/>
      </c:lineChart>
      <c:catAx>
        <c:axId val="3584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847168"/>
        <c:crosses val="autoZero"/>
        <c:auto val="1"/>
        <c:lblAlgn val="ctr"/>
        <c:lblOffset val="100"/>
        <c:noMultiLvlLbl val="0"/>
      </c:catAx>
      <c:valAx>
        <c:axId val="3584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844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29806041230428015"/>
          <c:h val="0.147518787195532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42490298012882"/>
          <c:y val="6.368891110864230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77061028306767"/>
          <c:y val="8.1455220231729963E-2"/>
          <c:w val="0.83022938971693006"/>
          <c:h val="0.61856205068026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отчет 2016</c:v>
                </c:pt>
                <c:pt idx="1">
                  <c:v>оценка 2017</c:v>
                </c:pt>
                <c:pt idx="2">
                  <c:v>прогноз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87.9</c:v>
                </c:pt>
                <c:pt idx="1">
                  <c:v>91.2</c:v>
                </c:pt>
                <c:pt idx="2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5888512"/>
        <c:axId val="35898496"/>
        <c:axId val="0"/>
      </c:bar3DChart>
      <c:catAx>
        <c:axId val="3588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5898496"/>
        <c:crosses val="autoZero"/>
        <c:auto val="1"/>
        <c:lblAlgn val="ctr"/>
        <c:lblOffset val="100"/>
        <c:noMultiLvlLbl val="0"/>
      </c:catAx>
      <c:valAx>
        <c:axId val="3589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3588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416,9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170,1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391438.3</c:v>
                </c:pt>
                <c:pt idx="1">
                  <c:v>351416.9</c:v>
                </c:pt>
                <c:pt idx="2">
                  <c:v>351170.1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402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1.22793553338449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402279.3</c:v>
                </c:pt>
                <c:pt idx="1">
                  <c:v>363176.9</c:v>
                </c:pt>
                <c:pt idx="2">
                  <c:v>364435.1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079296"/>
        <c:axId val="39117952"/>
        <c:axId val="0"/>
      </c:bar3DChart>
      <c:catAx>
        <c:axId val="39079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39117952"/>
        <c:crosses val="autoZero"/>
        <c:auto val="1"/>
        <c:lblAlgn val="ctr"/>
        <c:lblOffset val="100"/>
        <c:noMultiLvlLbl val="0"/>
      </c:catAx>
      <c:valAx>
        <c:axId val="3911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0792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dirty="0" smtClean="0"/>
              <a:t>Собственные доходы                       Финансовая</a:t>
            </a:r>
            <a:r>
              <a:rPr lang="ru-RU" baseline="0" dirty="0" smtClean="0"/>
              <a:t> помощь</a:t>
            </a:r>
            <a:endParaRPr lang="ru-RU" dirty="0"/>
          </a:p>
        </c:rich>
      </c:tx>
      <c:layout>
        <c:manualLayout>
          <c:xMode val="edge"/>
          <c:yMode val="edge"/>
          <c:x val="0.13287802566345874"/>
          <c:y val="0.891173950299914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3093550324204329"/>
          <c:w val="0.96604938271604934"/>
          <c:h val="0.57394328279659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115578.5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12569.6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281185.8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194432"/>
        <c:axId val="24233088"/>
      </c:barChart>
      <c:catAx>
        <c:axId val="241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233088"/>
        <c:crosses val="autoZero"/>
        <c:auto val="1"/>
        <c:lblAlgn val="ctr"/>
        <c:lblOffset val="100"/>
        <c:noMultiLvlLbl val="0"/>
      </c:catAx>
      <c:valAx>
        <c:axId val="2423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194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667821036259355"/>
          <c:y val="2.1816758766336729E-2"/>
          <c:w val="0.74664357927481284"/>
          <c:h val="0.185125599659939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592542042909"/>
          <c:y val="0.35843432306810707"/>
          <c:w val="0.59625710421406741"/>
          <c:h val="0.4327132457499424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explosion val="6"/>
          </c:dPt>
          <c:dLbls>
            <c:dLbl>
              <c:idx val="0"/>
              <c:layout>
                <c:manualLayout>
                  <c:x val="-0.1796421713803899"/>
                  <c:y val="-7.6770167879958412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Штрафы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3,9%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(5 043,0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88077604124062E-2"/>
                  <c:y val="-0.23691746078910011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Налоги на совокупный доход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9,8%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(12 590,0тыс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135096810244323E-2"/>
                  <c:y val="-0.24844684508776105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Доходы от использования имущества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4,8%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(6 175,8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273105066789056E-2"/>
                  <c:y val="-3.7977799944818216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Остальные налоги и сборы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3,9%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(5 002,3тыс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649817592420066E-2"/>
                  <c:y val="9.7721456692913544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3,5% 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(4 423,0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1113316662893852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доходы физических лиц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74,1%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(94 914,0 тыс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'5 (2)'!$B$7:$B$12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11.1</c:v>
                </c:pt>
                <c:pt idx="2">
                  <c:v>9.9</c:v>
                </c:pt>
                <c:pt idx="3">
                  <c:v>5.7</c:v>
                </c:pt>
                <c:pt idx="4">
                  <c:v>2.7</c:v>
                </c:pt>
                <c:pt idx="5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0.01733</cdr:y>
    </cdr:from>
    <cdr:to>
      <cdr:x>0.32348</cdr:x>
      <cdr:y>0.15547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90464" y="71710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10 841,0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0.40451</cdr:x>
      <cdr:y>0.26101</cdr:y>
    </cdr:from>
    <cdr:to>
      <cdr:x>0.59549</cdr:x>
      <cdr:y>0.39915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28975" y="1079822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11 760,0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0.675</cdr:x>
      <cdr:y>0.24361</cdr:y>
    </cdr:from>
    <cdr:to>
      <cdr:x>0.86597</cdr:x>
      <cdr:y>0.38174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554960" y="1007814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13 265,0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0.31625</cdr:x>
      <cdr:y>0.69962</cdr:y>
    </cdr:from>
    <cdr:to>
      <cdr:x>0.38625</cdr:x>
      <cdr:y>0.77735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259223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</cdr:x>
      <cdr:y>0.33038</cdr:y>
    </cdr:from>
    <cdr:to>
      <cdr:x>0.32112</cdr:x>
      <cdr:y>0.57716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224136"/>
          <a:ext cx="914473" cy="91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28,2%)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0.48124</cdr:x>
      <cdr:y>0.56359</cdr:y>
    </cdr:from>
    <cdr:to>
      <cdr:x>0.59235</cdr:x>
      <cdr:y>0.81038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40" y="2088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(3,1%)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0.75249</cdr:x>
      <cdr:y>0.09717</cdr:y>
    </cdr:from>
    <cdr:to>
      <cdr:x>0.8636</cdr:x>
      <cdr:y>0.34395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360040"/>
          <a:ext cx="914391" cy="9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(68,7%)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0.2975</cdr:x>
      <cdr:y>0.42755</cdr:y>
    </cdr:from>
    <cdr:to>
      <cdr:x>0.38374</cdr:x>
      <cdr:y>0.60247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8272" y="1584176"/>
          <a:ext cx="709721" cy="64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dirty="0" smtClean="0"/>
            <a:t>*</a:t>
          </a:r>
          <a:endParaRPr lang="ru-RU" sz="3600" dirty="0"/>
        </a:p>
      </cdr:txBody>
    </cdr:sp>
  </cdr:relSizeAnchor>
  <cdr:relSizeAnchor xmlns:cdr="http://schemas.openxmlformats.org/drawingml/2006/chartDrawing">
    <cdr:from>
      <cdr:x>0.53374</cdr:x>
      <cdr:y>0.60246</cdr:y>
    </cdr:from>
    <cdr:to>
      <cdr:x>0.60374</cdr:x>
      <cdr:y>0.7385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92488" y="223224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</a:t>
          </a:r>
          <a:endParaRPr lang="ru-RU" sz="3600" dirty="0"/>
        </a:p>
      </cdr:txBody>
    </cdr:sp>
  </cdr:relSizeAnchor>
  <cdr:relSizeAnchor xmlns:cdr="http://schemas.openxmlformats.org/drawingml/2006/chartDrawing">
    <cdr:from>
      <cdr:x>0.77874</cdr:x>
      <cdr:y>0.19434</cdr:y>
    </cdr:from>
    <cdr:to>
      <cdr:x>0.84874</cdr:x>
      <cdr:y>0.33038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72008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</a:t>
          </a:r>
          <a:endParaRPr lang="ru-RU" sz="3600" dirty="0"/>
        </a:p>
      </cdr:txBody>
    </cdr:sp>
  </cdr:relSizeAnchor>
  <cdr:relSizeAnchor xmlns:cdr="http://schemas.openxmlformats.org/drawingml/2006/chartDrawing">
    <cdr:from>
      <cdr:x>0.83999</cdr:x>
      <cdr:y>2.69889E-7</cdr:y>
    </cdr:from>
    <cdr:to>
      <cdr:x>0.98874</cdr:x>
      <cdr:y>0.15547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1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 </a:t>
          </a:r>
          <a:r>
            <a:rPr lang="ru-RU" sz="2000" dirty="0" err="1" smtClean="0"/>
            <a:t>тыс.руб</a:t>
          </a:r>
          <a:r>
            <a:rPr lang="ru-RU" sz="3600" dirty="0" smtClean="0"/>
            <a:t>.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муниципального района «Забайкальский район», в формате доступном для широкого круга пользователей. В представленной информации отражено положение бюджета муниципального района «Забайкальский район» на предстоящий 2018 год и плановый период 2019 и 2020 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68760"/>
            <a:ext cx="4248472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95081166"/>
              </p:ext>
            </p:extLst>
          </p:nvPr>
        </p:nvGraphicFramePr>
        <p:xfrm>
          <a:off x="323528" y="3429001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564904"/>
            <a:ext cx="38164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 smtClean="0">
                <a:effectLst/>
              </a:rPr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700808"/>
            <a:ext cx="302820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Оборот розничной  торговли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5520402"/>
              </p:ext>
            </p:extLst>
          </p:nvPr>
        </p:nvGraphicFramePr>
        <p:xfrm>
          <a:off x="5076056" y="2204864"/>
          <a:ext cx="3654406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220072" y="3789040"/>
            <a:ext cx="33202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dk1"/>
              </a:solidFill>
              <a:effectLst/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39153141"/>
              </p:ext>
            </p:extLst>
          </p:nvPr>
        </p:nvGraphicFramePr>
        <p:xfrm>
          <a:off x="4355976" y="4005064"/>
          <a:ext cx="439248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района «Забайкальский район» на 201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программно – целевых методов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653136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района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4149080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30120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99819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«Забайкальский район» на 2018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603315"/>
              </p:ext>
            </p:extLst>
          </p:nvPr>
        </p:nvGraphicFramePr>
        <p:xfrm>
          <a:off x="395536" y="2348880"/>
          <a:ext cx="82296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0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0825" y="1052736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собственных доходов районного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2018 год»</a:t>
            </a:r>
          </a:p>
        </p:txBody>
      </p:sp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829768"/>
              </p:ext>
            </p:extLst>
          </p:nvPr>
        </p:nvGraphicFramePr>
        <p:xfrm>
          <a:off x="251520" y="2060848"/>
          <a:ext cx="8593667" cy="45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123975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расходов районного бюджета на 201</a:t>
            </a:r>
            <a:r>
              <a:rPr lang="ru-RU" sz="2400" b="1" dirty="0">
                <a:latin typeface="+mj-lt"/>
                <a:ea typeface="+mj-ea"/>
                <a:cs typeface="+mj-cs"/>
              </a:rPr>
              <a:t>8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061036"/>
              </p:ext>
            </p:extLst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районного бюджета по программным и непрограммным мероприятиям на 2018 и плановый период 2019 и 2020 годов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250944"/>
              </p:ext>
            </p:extLst>
          </p:nvPr>
        </p:nvGraphicFramePr>
        <p:xfrm>
          <a:off x="251520" y="1988841"/>
          <a:ext cx="8640962" cy="47525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2205"/>
                <a:gridCol w="1770688"/>
                <a:gridCol w="1629034"/>
                <a:gridCol w="1629035"/>
              </a:tblGrid>
              <a:tr h="5220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 , всего: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402 279,3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363 176,9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364 435,1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Программные мероприятия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392 478,3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353 481,0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354 599,9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Непрограммные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9 801,0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9 695,9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9 835,2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19268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Перечень объектов капитального строительства муниципальной собственности муниципального района «Забайкальский район», в которые осуществляются бюджетные инвестиции на 201</a:t>
            </a:r>
            <a:r>
              <a:rPr lang="ru-RU" sz="1400" dirty="0">
                <a:latin typeface="Bookman Old Style" pitchFamily="18" charset="0"/>
              </a:rPr>
              <a:t>8</a:t>
            </a:r>
            <a:r>
              <a:rPr lang="ru-RU" sz="1400" dirty="0" smtClean="0">
                <a:latin typeface="Bookman Old Style" pitchFamily="18" charset="0"/>
              </a:rPr>
              <a:t> год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43151"/>
              </p:ext>
            </p:extLst>
          </p:nvPr>
        </p:nvGraphicFramePr>
        <p:xfrm>
          <a:off x="1547664" y="1796960"/>
          <a:ext cx="6192688" cy="3941320"/>
        </p:xfrm>
        <a:graphic>
          <a:graphicData uri="http://schemas.openxmlformats.org/drawingml/2006/table">
            <a:tbl>
              <a:tblPr/>
              <a:tblGrid>
                <a:gridCol w="432048"/>
                <a:gridCol w="5760640"/>
              </a:tblGrid>
              <a:tr h="44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вопросы,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помещения Контрольно-ревизионной комиссии муниципального района «Забайкальский район»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Образование, в том числе:	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(у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стройство канализации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туалета)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 СОШ № 2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Забайкальск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(з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амена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пола,дверей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в МДОУ детский сад № 3 «Росинка»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Забайкальск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(фойе, ремонт кровли) в здании МУДО ДШИ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п.ст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Билитуй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2.4.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(замена окон) в здании МУДО ДМШ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п.ст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Даурия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9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71745" algn="r"/>
                        </a:tabLst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(очистка крыши, ремонт кровли) в здании МОУ ООШ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п.ст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Степной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2.6.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(ремонт фасада) в здании МДОУ детский сад № 1 «Солнышко»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Забайкальск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4752020" y="2837883"/>
            <a:ext cx="4176142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в муниципальном районе «Забайкальский район» на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2016-2020 годы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79512" y="2636912"/>
            <a:ext cx="4248472" cy="7195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Управление муниципальными финансами и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Муниципальным долгом муниципального района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«Забайкальский район» на 2016-2020 годы  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179512" y="4077072"/>
            <a:ext cx="424815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Социальная поддержка граждан на 2016-2020 годы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5" name="AutoShape 95"/>
          <p:cNvSpPr>
            <a:spLocks noChangeArrowheads="1"/>
          </p:cNvSpPr>
          <p:nvPr/>
        </p:nvSpPr>
        <p:spPr bwMode="auto">
          <a:xfrm>
            <a:off x="4716016" y="5805264"/>
            <a:ext cx="424815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2016-2020 годы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716016" y="3429000"/>
            <a:ext cx="4248150" cy="9362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сельского хозяйства и регулирование рынков сельскохозяйственной продукции, сырья и продовольствия (2016-2020 годы)»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79512" y="3429000"/>
            <a:ext cx="4248150" cy="5769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Управление муниципальной собственностью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муниципального района</a:t>
            </a:r>
            <a:r>
              <a:rPr lang="en-US" sz="1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«Забайкальский район»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(2016-2020 годы)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179512" y="4653136"/>
            <a:ext cx="4248150" cy="5764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Совершенствование муниципального управления муниципального района «Забайкальский район» на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2016-2020 годы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179512" y="5301208"/>
            <a:ext cx="4248150" cy="719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ru-RU" sz="12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информационного общества и формирование электронного правительства в муниципальном районе «Забайкальский район» </a:t>
            </a:r>
          </a:p>
          <a:p>
            <a:pPr algn="ctr">
              <a:spcBef>
                <a:spcPct val="20000"/>
              </a:spcBef>
              <a:defRPr/>
            </a:pPr>
            <a:endParaRPr lang="ru-RU" sz="1200" b="1" dirty="0"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0" y="1052736"/>
            <a:ext cx="914400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716016" y="4417970"/>
            <a:ext cx="42481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Экономическое развитие (2016-2020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7" name="AutoShape 107"/>
          <p:cNvSpPr>
            <a:spLocks noChangeArrowheads="1"/>
          </p:cNvSpPr>
          <p:nvPr/>
        </p:nvSpPr>
        <p:spPr bwMode="auto">
          <a:xfrm>
            <a:off x="179512" y="6093296"/>
            <a:ext cx="424815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Муниципальное регулирование территориального развития муниципального района «Забайкальский район»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8" name="AutoShape 108"/>
          <p:cNvSpPr>
            <a:spLocks noChangeArrowheads="1"/>
          </p:cNvSpPr>
          <p:nvPr/>
        </p:nvSpPr>
        <p:spPr bwMode="auto">
          <a:xfrm>
            <a:off x="4743990" y="5352355"/>
            <a:ext cx="4248150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образования муниципального района «Забайкальский район» (2016-2020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9" name="AutoShape 109"/>
          <p:cNvSpPr>
            <a:spLocks noChangeArrowheads="1"/>
          </p:cNvSpPr>
          <p:nvPr/>
        </p:nvSpPr>
        <p:spPr bwMode="auto">
          <a:xfrm>
            <a:off x="4716016" y="4868173"/>
            <a:ext cx="42481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культуры муниципального района «Забайкальский район» (2016-2020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 в 2018 году и плановом периоде 2019 и 2020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07"/>
          <p:cNvSpPr>
            <a:spLocks noChangeArrowheads="1"/>
          </p:cNvSpPr>
          <p:nvPr/>
        </p:nvSpPr>
        <p:spPr bwMode="auto">
          <a:xfrm>
            <a:off x="179512" y="1988840"/>
            <a:ext cx="4248150" cy="5756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Устойчивое развитие сельских территорий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(2016-2020 годы)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AutoShape 93"/>
          <p:cNvSpPr>
            <a:spLocks noChangeArrowheads="1"/>
          </p:cNvSpPr>
          <p:nvPr/>
        </p:nvSpPr>
        <p:spPr bwMode="auto">
          <a:xfrm>
            <a:off x="4680012" y="2270882"/>
            <a:ext cx="424815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Развитие транспортной системы муниципального района «</a:t>
            </a:r>
            <a:r>
              <a:rPr lang="ru-RU" sz="1200" b="1" smtClean="0"/>
              <a:t>Забайкальский район»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324" y="1885469"/>
            <a:ext cx="6715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Забайкальском районе функционирует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учреждений, удовлетворяющее запросы граждан на образование, в которых обучается  более  3 086 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и 1 ведомственного детских садов,  с численностью 1 261 ребенка. 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5 учреждениях  Забайкальского района дополнительного образования занимаются  502 ребенка.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1000 детей ежегодно планируется направить в  загородные оздоровительные, санаторные оздоровительные, оздоровительные с дневным пребыванием и палаточные лагеря.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7" name="Рисунок 6" descr="content_school-ur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05361"/>
            <a:ext cx="5400600" cy="24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y-s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96784"/>
            <a:ext cx="2339753" cy="177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муниципального района «Забайкальский район» </a:t>
            </a:r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муниципального района «Забайкальский район» </a:t>
            </a:r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 Забайкальск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Начальник бюджетного отдела : Рахманова Анна Владимировна 8 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муниципального</a:t>
            </a:r>
            <a:r>
              <a:rPr kumimoji="0" lang="ru-RU" sz="2000" b="1" i="0" strike="noStrike" kern="1200" cap="none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«Забайкальский район»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971655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3828798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296144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201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год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10 590,23 руб.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59280757"/>
              </p:ext>
            </p:extLst>
          </p:nvPr>
        </p:nvGraphicFramePr>
        <p:xfrm>
          <a:off x="179512" y="2636912"/>
          <a:ext cx="44279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1396</Words>
  <Application>Microsoft Office PowerPoint</Application>
  <PresentationFormat>Экран (4:3)</PresentationFormat>
  <Paragraphs>231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</vt:lpstr>
      <vt:lpstr>Доходы бюджета муниципального района  «Забайкальский район» на 2018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247</cp:revision>
  <cp:lastPrinted>2018-06-18T04:10:33Z</cp:lastPrinted>
  <dcterms:created xsi:type="dcterms:W3CDTF">2015-12-08T06:00:19Z</dcterms:created>
  <dcterms:modified xsi:type="dcterms:W3CDTF">2018-06-18T06:04:36Z</dcterms:modified>
</cp:coreProperties>
</file>